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aleway"/>
      <p:regular r:id="rId19"/>
      <p:bold r:id="rId20"/>
      <p:italic r:id="rId21"/>
      <p:boldItalic r:id="rId22"/>
    </p:embeddedFont>
    <p:embeddedFont>
      <p:font typeface="La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fntdata"/><Relationship Id="rId22" Type="http://schemas.openxmlformats.org/officeDocument/2006/relationships/font" Target="fonts/Raleway-boldItalic.fntdata"/><Relationship Id="rId21" Type="http://schemas.openxmlformats.org/officeDocument/2006/relationships/font" Target="fonts/Raleway-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aleway-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d2263945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d2263945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d226394575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d226394575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d226394575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d226394575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d226394575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d22639457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d226394575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d226394575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d22639457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d22639457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d22639457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d22639457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d42ff2e3b4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d42ff2e3b4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d22639457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d22639457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d22639457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d22639457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d226394575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d226394575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d226394575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d226394575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d226394575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d226394575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8.jpg"/><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hyperlink" Target="https://github.com/hi-names-nat/3560-Project-Spring2021/network" TargetMode="External"/><Relationship Id="rId4" Type="http://schemas.openxmlformats.org/officeDocument/2006/relationships/image" Target="../media/image1.png"/><Relationship Id="rId5"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Milestone 4- Demo</a:t>
            </a:r>
            <a:endParaRPr/>
          </a:p>
          <a:p>
            <a:pPr indent="0" lvl="0" marL="0" rtl="0" algn="l">
              <a:spcBef>
                <a:spcPts val="0"/>
              </a:spcBef>
              <a:spcAft>
                <a:spcPts val="0"/>
              </a:spcAft>
              <a:buNone/>
            </a:pPr>
            <a:r>
              <a:rPr lang="en"/>
              <a:t> (Anthony)</a:t>
            </a:r>
            <a:endParaRPr/>
          </a:p>
        </p:txBody>
      </p:sp>
      <p:sp>
        <p:nvSpPr>
          <p:cNvPr id="87" name="Google Shape;87;p13"/>
          <p:cNvSpPr txBox="1"/>
          <p:nvPr>
            <p:ph idx="1" type="subTitle"/>
          </p:nvPr>
        </p:nvSpPr>
        <p:spPr>
          <a:xfrm>
            <a:off x="4529250" y="3368250"/>
            <a:ext cx="4416900" cy="978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900"/>
              <a:t>Dakota Taylor, Evan Walsh, Anthony Giordano, Natalie Soltis, Nick Schuler, Gyver Blessing</a:t>
            </a:r>
            <a:endParaRPr sz="19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2"/>
          <p:cNvPicPr preferRelativeResize="0"/>
          <p:nvPr/>
        </p:nvPicPr>
        <p:blipFill rotWithShape="1">
          <a:blip r:embed="rId3">
            <a:alphaModFix/>
          </a:blip>
          <a:srcRect b="2355" l="27314" r="14020" t="10718"/>
          <a:stretch/>
        </p:blipFill>
        <p:spPr>
          <a:xfrm>
            <a:off x="492350" y="161625"/>
            <a:ext cx="5261701" cy="4596199"/>
          </a:xfrm>
          <a:prstGeom prst="rect">
            <a:avLst/>
          </a:prstGeom>
          <a:noFill/>
          <a:ln cap="flat" cmpd="sng" w="9525">
            <a:solidFill>
              <a:srgbClr val="000000"/>
            </a:solidFill>
            <a:prstDash val="solid"/>
            <a:round/>
            <a:headEnd len="sm" w="sm" type="none"/>
            <a:tailEnd len="sm" w="sm" type="none"/>
          </a:ln>
        </p:spPr>
      </p:pic>
      <p:pic>
        <p:nvPicPr>
          <p:cNvPr id="145" name="Google Shape;145;p22"/>
          <p:cNvPicPr preferRelativeResize="0"/>
          <p:nvPr/>
        </p:nvPicPr>
        <p:blipFill rotWithShape="1">
          <a:blip r:embed="rId4">
            <a:alphaModFix/>
          </a:blip>
          <a:srcRect b="39201" l="27691" r="41778" t="26131"/>
          <a:stretch/>
        </p:blipFill>
        <p:spPr>
          <a:xfrm>
            <a:off x="4930750" y="2127725"/>
            <a:ext cx="3777149" cy="25283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txBox="1"/>
          <p:nvPr>
            <p:ph type="title"/>
          </p:nvPr>
        </p:nvSpPr>
        <p:spPr>
          <a:xfrm>
            <a:off x="727800" y="4263400"/>
            <a:ext cx="7688400" cy="49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GUI Test</a:t>
            </a:r>
            <a:endParaRPr sz="2300"/>
          </a:p>
        </p:txBody>
      </p:sp>
      <p:sp>
        <p:nvSpPr>
          <p:cNvPr id="151" name="Google Shape;151;p23"/>
          <p:cNvSpPr txBox="1"/>
          <p:nvPr>
            <p:ph idx="1" type="body"/>
          </p:nvPr>
        </p:nvSpPr>
        <p:spPr>
          <a:xfrm>
            <a:off x="727800" y="3118673"/>
            <a:ext cx="7688400" cy="384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600"/>
              <a:t>This is empty health and an empty ammo counter</a:t>
            </a:r>
            <a:endParaRPr sz="1600"/>
          </a:p>
        </p:txBody>
      </p:sp>
      <p:pic>
        <p:nvPicPr>
          <p:cNvPr id="152" name="Google Shape;152;p23"/>
          <p:cNvPicPr preferRelativeResize="0"/>
          <p:nvPr/>
        </p:nvPicPr>
        <p:blipFill rotWithShape="1">
          <a:blip r:embed="rId3">
            <a:alphaModFix/>
          </a:blip>
          <a:srcRect b="0" l="0" r="0" t="82712"/>
          <a:stretch/>
        </p:blipFill>
        <p:spPr>
          <a:xfrm>
            <a:off x="155850" y="692975"/>
            <a:ext cx="8832302" cy="572700"/>
          </a:xfrm>
          <a:prstGeom prst="rect">
            <a:avLst/>
          </a:prstGeom>
          <a:noFill/>
          <a:ln>
            <a:noFill/>
          </a:ln>
        </p:spPr>
      </p:pic>
      <p:pic>
        <p:nvPicPr>
          <p:cNvPr id="153" name="Google Shape;153;p23"/>
          <p:cNvPicPr preferRelativeResize="0"/>
          <p:nvPr/>
        </p:nvPicPr>
        <p:blipFill rotWithShape="1">
          <a:blip r:embed="rId4">
            <a:alphaModFix/>
          </a:blip>
          <a:srcRect b="0" l="0" r="0" t="76170"/>
          <a:stretch/>
        </p:blipFill>
        <p:spPr>
          <a:xfrm>
            <a:off x="101850" y="2464400"/>
            <a:ext cx="8832301" cy="708275"/>
          </a:xfrm>
          <a:prstGeom prst="rect">
            <a:avLst/>
          </a:prstGeom>
          <a:noFill/>
          <a:ln>
            <a:noFill/>
          </a:ln>
        </p:spPr>
      </p:pic>
      <p:sp>
        <p:nvSpPr>
          <p:cNvPr id="154" name="Google Shape;154;p23"/>
          <p:cNvSpPr txBox="1"/>
          <p:nvPr/>
        </p:nvSpPr>
        <p:spPr>
          <a:xfrm>
            <a:off x="727800" y="1265675"/>
            <a:ext cx="76884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600">
                <a:solidFill>
                  <a:schemeClr val="lt1"/>
                </a:solidFill>
                <a:latin typeface="Lato"/>
                <a:ea typeface="Lato"/>
                <a:cs typeface="Lato"/>
                <a:sym typeface="Lato"/>
              </a:rPr>
              <a:t>This is full health and the ammo counter</a:t>
            </a:r>
            <a:endParaRPr sz="1600">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4"/>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GUI testing (Evan)</a:t>
            </a:r>
            <a:endParaRPr/>
          </a:p>
        </p:txBody>
      </p:sp>
      <p:sp>
        <p:nvSpPr>
          <p:cNvPr id="160" name="Google Shape;160;p24"/>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600"/>
              <a:t>This is the radar showing two enemies</a:t>
            </a:r>
            <a:endParaRPr sz="1600"/>
          </a:p>
        </p:txBody>
      </p:sp>
      <p:pic>
        <p:nvPicPr>
          <p:cNvPr id="161" name="Google Shape;161;p24"/>
          <p:cNvPicPr preferRelativeResize="0"/>
          <p:nvPr/>
        </p:nvPicPr>
        <p:blipFill>
          <a:blip r:embed="rId3">
            <a:alphaModFix/>
          </a:blip>
          <a:stretch>
            <a:fillRect/>
          </a:stretch>
        </p:blipFill>
        <p:spPr>
          <a:xfrm>
            <a:off x="1005100" y="2494975"/>
            <a:ext cx="3222749" cy="1845000"/>
          </a:xfrm>
          <a:prstGeom prst="rect">
            <a:avLst/>
          </a:prstGeom>
          <a:noFill/>
          <a:ln>
            <a:noFill/>
          </a:ln>
        </p:spPr>
      </p:pic>
      <p:sp>
        <p:nvSpPr>
          <p:cNvPr id="162" name="Google Shape;162;p24"/>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p>
            <a:pPr indent="0" lvl="0" marL="0" rtl="0" algn="ctr">
              <a:lnSpc>
                <a:spcPct val="95000"/>
              </a:lnSpc>
              <a:spcBef>
                <a:spcPts val="0"/>
              </a:spcBef>
              <a:spcAft>
                <a:spcPts val="0"/>
              </a:spcAft>
              <a:buNone/>
            </a:pPr>
            <a:r>
              <a:rPr lang="en" sz="1600"/>
              <a:t>This is the radar showing no enemies</a:t>
            </a:r>
            <a:endParaRPr sz="1600"/>
          </a:p>
          <a:p>
            <a:pPr indent="0" lvl="0" marL="0" rtl="0" algn="ctr">
              <a:spcBef>
                <a:spcPts val="1200"/>
              </a:spcBef>
              <a:spcAft>
                <a:spcPts val="1200"/>
              </a:spcAft>
              <a:buNone/>
            </a:pPr>
            <a:r>
              <a:t/>
            </a:r>
            <a:endParaRPr sz="1600"/>
          </a:p>
        </p:txBody>
      </p:sp>
      <p:pic>
        <p:nvPicPr>
          <p:cNvPr id="163" name="Google Shape;163;p24"/>
          <p:cNvPicPr preferRelativeResize="0"/>
          <p:nvPr/>
        </p:nvPicPr>
        <p:blipFill rotWithShape="1">
          <a:blip r:embed="rId4">
            <a:alphaModFix/>
          </a:blip>
          <a:srcRect b="0" l="19910" r="0" t="0"/>
          <a:stretch/>
        </p:blipFill>
        <p:spPr>
          <a:xfrm>
            <a:off x="4919375" y="2494975"/>
            <a:ext cx="3222751" cy="1845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Reflection on tool use</a:t>
            </a:r>
            <a:endParaRPr/>
          </a:p>
        </p:txBody>
      </p:sp>
      <p:sp>
        <p:nvSpPr>
          <p:cNvPr id="169" name="Google Shape;169;p2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SonarQube - We used this tool for the static </a:t>
            </a:r>
            <a:r>
              <a:rPr lang="en" sz="1600"/>
              <a:t>analysis</a:t>
            </a:r>
            <a:r>
              <a:rPr lang="en" sz="1600"/>
              <a:t> and it seemed to work very well with unity.</a:t>
            </a:r>
            <a:endParaRPr sz="1600"/>
          </a:p>
          <a:p>
            <a:pPr indent="0" lvl="0" marL="0" rtl="0" algn="l">
              <a:spcBef>
                <a:spcPts val="1200"/>
              </a:spcBef>
              <a:spcAft>
                <a:spcPts val="0"/>
              </a:spcAft>
              <a:buNone/>
            </a:pPr>
            <a:r>
              <a:rPr lang="en" sz="1600"/>
              <a:t>Unity built in unit testing -  It was able to work for the unit testing but it was not easy to use or set up. </a:t>
            </a:r>
            <a:endParaRPr sz="1600"/>
          </a:p>
          <a:p>
            <a:pPr indent="0" lvl="0" marL="0" rtl="0" algn="l">
              <a:spcBef>
                <a:spcPts val="1200"/>
              </a:spcBef>
              <a:spcAft>
                <a:spcPts val="1200"/>
              </a:spcAft>
              <a:buNone/>
            </a:pPr>
            <a:r>
              <a:rPr lang="en" sz="1600"/>
              <a:t>Github - We used this tool to keep everything </a:t>
            </a:r>
            <a:r>
              <a:rPr lang="en" sz="1600"/>
              <a:t>organized, it was helpful</a:t>
            </a:r>
            <a:r>
              <a:rPr lang="en" sz="1600"/>
              <a:t> </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Technology Stack and Tool Chain (Natalie)</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140000"/>
              </a:lnSpc>
              <a:spcBef>
                <a:spcPts val="0"/>
              </a:spcBef>
              <a:spcAft>
                <a:spcPts val="0"/>
              </a:spcAft>
              <a:buSzPts val="770"/>
              <a:buNone/>
            </a:pPr>
            <a:r>
              <a:rPr lang="en" sz="1620"/>
              <a:t>Unity (Ver. 2020.2.3f1)- Development platform for the game itself</a:t>
            </a:r>
            <a:endParaRPr sz="1620"/>
          </a:p>
          <a:p>
            <a:pPr indent="0" lvl="0" marL="0" rtl="0" algn="l">
              <a:lnSpc>
                <a:spcPct val="140000"/>
              </a:lnSpc>
              <a:spcBef>
                <a:spcPts val="1200"/>
              </a:spcBef>
              <a:spcAft>
                <a:spcPts val="0"/>
              </a:spcAft>
              <a:buSzPts val="770"/>
              <a:buNone/>
            </a:pPr>
            <a:r>
              <a:rPr lang="en" sz="1620"/>
              <a:t>Visual Studio or Visual Studio Code - IDE for debugging and coding</a:t>
            </a:r>
            <a:endParaRPr sz="1620"/>
          </a:p>
          <a:p>
            <a:pPr indent="0" lvl="0" marL="0" rtl="0" algn="l">
              <a:lnSpc>
                <a:spcPct val="140000"/>
              </a:lnSpc>
              <a:spcBef>
                <a:spcPts val="1200"/>
              </a:spcBef>
              <a:spcAft>
                <a:spcPts val="0"/>
              </a:spcAft>
              <a:buSzPts val="770"/>
              <a:buNone/>
            </a:pPr>
            <a:r>
              <a:rPr lang="en" sz="1620"/>
              <a:t>Git and Github - Version control for managing codebase</a:t>
            </a:r>
            <a:endParaRPr sz="1620"/>
          </a:p>
          <a:p>
            <a:pPr indent="0" lvl="0" marL="0" rtl="0" algn="l">
              <a:lnSpc>
                <a:spcPct val="140000"/>
              </a:lnSpc>
              <a:spcBef>
                <a:spcPts val="1200"/>
              </a:spcBef>
              <a:spcAft>
                <a:spcPts val="0"/>
              </a:spcAft>
              <a:buSzPts val="770"/>
              <a:buNone/>
            </a:pPr>
            <a:r>
              <a:rPr lang="en" sz="1620"/>
              <a:t>Microsoft Teams - Communication platform for meetings and project discussion</a:t>
            </a:r>
            <a:endParaRPr sz="1620"/>
          </a:p>
          <a:p>
            <a:pPr indent="0" lvl="0" marL="0" rtl="0" algn="l">
              <a:lnSpc>
                <a:spcPct val="105000"/>
              </a:lnSpc>
              <a:spcBef>
                <a:spcPts val="1200"/>
              </a:spcBef>
              <a:spcAft>
                <a:spcPts val="0"/>
              </a:spcAft>
              <a:buSzPts val="770"/>
              <a:buNone/>
            </a:pPr>
            <a:r>
              <a:rPr lang="en" sz="1620"/>
              <a:t>SonarQube with its SonarScanner - Code analysis program for static analysis</a:t>
            </a:r>
            <a:endParaRPr sz="1620"/>
          </a:p>
          <a:p>
            <a:pPr indent="0" lvl="0" marL="0" rtl="0" algn="l">
              <a:lnSpc>
                <a:spcPct val="140000"/>
              </a:lnSpc>
              <a:spcBef>
                <a:spcPts val="1200"/>
              </a:spcBef>
              <a:spcAft>
                <a:spcPts val="1200"/>
              </a:spcAft>
              <a:buSzPts val="770"/>
              <a:buNone/>
            </a:pPr>
            <a:r>
              <a:rPr lang="en" sz="1620"/>
              <a:t>Unity Test Runner - Built-in test runner for unit testing</a:t>
            </a:r>
            <a:endParaRPr sz="162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Individual Responsibilities (Evan)</a:t>
            </a:r>
            <a:endParaRPr/>
          </a:p>
        </p:txBody>
      </p:sp>
      <p:sp>
        <p:nvSpPr>
          <p:cNvPr id="99" name="Google Shape;99;p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Weapon management and animations- Dakota</a:t>
            </a:r>
            <a:endParaRPr sz="1600"/>
          </a:p>
          <a:p>
            <a:pPr indent="0" lvl="0" marL="0" rtl="0" algn="l">
              <a:spcBef>
                <a:spcPts val="1200"/>
              </a:spcBef>
              <a:spcAft>
                <a:spcPts val="0"/>
              </a:spcAft>
              <a:buNone/>
            </a:pPr>
            <a:r>
              <a:rPr lang="en" sz="1600"/>
              <a:t>Hellhound AI- Natalie</a:t>
            </a:r>
            <a:endParaRPr sz="1600"/>
          </a:p>
          <a:p>
            <a:pPr indent="0" lvl="0" marL="0" rtl="0" algn="l">
              <a:spcBef>
                <a:spcPts val="1200"/>
              </a:spcBef>
              <a:spcAft>
                <a:spcPts val="0"/>
              </a:spcAft>
              <a:buNone/>
            </a:pPr>
            <a:r>
              <a:rPr lang="en" sz="1600"/>
              <a:t>Mini Boss zombie, zombie model and animations- Anthony</a:t>
            </a:r>
            <a:endParaRPr sz="1600"/>
          </a:p>
          <a:p>
            <a:pPr indent="0" lvl="0" marL="0" rtl="0" algn="l">
              <a:spcBef>
                <a:spcPts val="1200"/>
              </a:spcBef>
              <a:spcAft>
                <a:spcPts val="0"/>
              </a:spcAft>
              <a:buNone/>
            </a:pPr>
            <a:r>
              <a:rPr lang="en" sz="1600"/>
              <a:t>Level Design- Evan</a:t>
            </a:r>
            <a:endParaRPr sz="1600"/>
          </a:p>
          <a:p>
            <a:pPr indent="0" lvl="0" marL="0" rtl="0" algn="l">
              <a:spcBef>
                <a:spcPts val="1200"/>
              </a:spcBef>
              <a:spcAft>
                <a:spcPts val="0"/>
              </a:spcAft>
              <a:buNone/>
            </a:pPr>
            <a:r>
              <a:rPr lang="en" sz="1600"/>
              <a:t>Multiplayer tentative and Level Design - Gyver</a:t>
            </a:r>
            <a:endParaRPr sz="1600"/>
          </a:p>
          <a:p>
            <a:pPr indent="0" lvl="0" marL="0" rtl="0" algn="l">
              <a:spcBef>
                <a:spcPts val="1200"/>
              </a:spcBef>
              <a:spcAft>
                <a:spcPts val="1200"/>
              </a:spcAft>
              <a:buNone/>
            </a:pPr>
            <a:r>
              <a:rPr lang="en" sz="1600"/>
              <a:t>Level Design- Nick</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idx="4294967295" type="body"/>
          </p:nvPr>
        </p:nvSpPr>
        <p:spPr>
          <a:xfrm>
            <a:off x="724950" y="4372551"/>
            <a:ext cx="7697400" cy="460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688"/>
              <a:buNone/>
            </a:pPr>
            <a:r>
              <a:rPr b="1" lang="en" sz="2300">
                <a:solidFill>
                  <a:schemeClr val="lt1"/>
                </a:solidFill>
                <a:latin typeface="Raleway"/>
                <a:ea typeface="Raleway"/>
                <a:cs typeface="Raleway"/>
                <a:sym typeface="Raleway"/>
              </a:rPr>
              <a:t>Map layout (natalie)</a:t>
            </a:r>
            <a:endParaRPr b="1" sz="2300">
              <a:solidFill>
                <a:schemeClr val="lt1"/>
              </a:solidFill>
              <a:latin typeface="Raleway"/>
              <a:ea typeface="Raleway"/>
              <a:cs typeface="Raleway"/>
              <a:sym typeface="Raleway"/>
            </a:endParaRPr>
          </a:p>
        </p:txBody>
      </p:sp>
      <p:pic>
        <p:nvPicPr>
          <p:cNvPr id="105" name="Google Shape;105;p16"/>
          <p:cNvPicPr preferRelativeResize="0"/>
          <p:nvPr/>
        </p:nvPicPr>
        <p:blipFill rotWithShape="1">
          <a:blip r:embed="rId3">
            <a:alphaModFix/>
          </a:blip>
          <a:srcRect b="209" l="7535" r="0" t="-79"/>
          <a:stretch/>
        </p:blipFill>
        <p:spPr>
          <a:xfrm rot="-5400000">
            <a:off x="2788413" y="-312076"/>
            <a:ext cx="3567176" cy="513672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Final Milestone</a:t>
            </a:r>
            <a:endParaRPr/>
          </a:p>
        </p:txBody>
      </p:sp>
      <p:sp>
        <p:nvSpPr>
          <p:cNvPr id="111" name="Google Shape;111;p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By next thursday the game will be feature complete and deliverable. The project is currently being polished and being finalized. The level is nearly complete, it has to meshed together and then baked.</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idx="4294967295" type="body"/>
          </p:nvPr>
        </p:nvSpPr>
        <p:spPr>
          <a:xfrm>
            <a:off x="729450" y="4372550"/>
            <a:ext cx="7021200" cy="491700"/>
          </a:xfrm>
          <a:prstGeom prst="rect">
            <a:avLst/>
          </a:prstGeom>
        </p:spPr>
        <p:txBody>
          <a:bodyPr anchorCtr="0" anchor="b" bIns="91425" lIns="91425" spcFirstLastPara="1" rIns="91425" wrap="square" tIns="91425">
            <a:noAutofit/>
          </a:bodyPr>
          <a:lstStyle/>
          <a:p>
            <a:pPr indent="0" lvl="0" marL="0" rtl="0" algn="l">
              <a:spcBef>
                <a:spcPts val="0"/>
              </a:spcBef>
              <a:spcAft>
                <a:spcPts val="1200"/>
              </a:spcAft>
              <a:buNone/>
            </a:pPr>
            <a:r>
              <a:rPr b="1" lang="en" sz="2300" u="sng">
                <a:solidFill>
                  <a:schemeClr val="accent4"/>
                </a:solidFill>
                <a:latin typeface="Raleway"/>
                <a:ea typeface="Raleway"/>
                <a:cs typeface="Raleway"/>
                <a:sym typeface="Raleway"/>
                <a:hlinkClick r:id="rId3">
                  <a:extLst>
                    <a:ext uri="{A12FA001-AC4F-418D-AE19-62706E023703}">
                      <ahyp:hlinkClr val="tx"/>
                    </a:ext>
                  </a:extLst>
                </a:hlinkClick>
              </a:rPr>
              <a:t>Network Graph</a:t>
            </a:r>
            <a:r>
              <a:rPr b="1" lang="en" sz="2300">
                <a:solidFill>
                  <a:schemeClr val="lt1"/>
                </a:solidFill>
                <a:latin typeface="Raleway"/>
                <a:ea typeface="Raleway"/>
                <a:cs typeface="Raleway"/>
                <a:sym typeface="Raleway"/>
              </a:rPr>
              <a:t> (Gyver)</a:t>
            </a:r>
            <a:endParaRPr b="1" sz="2300">
              <a:solidFill>
                <a:schemeClr val="lt1"/>
              </a:solidFill>
              <a:latin typeface="Raleway"/>
              <a:ea typeface="Raleway"/>
              <a:cs typeface="Raleway"/>
              <a:sym typeface="Raleway"/>
            </a:endParaRPr>
          </a:p>
        </p:txBody>
      </p:sp>
      <p:pic>
        <p:nvPicPr>
          <p:cNvPr id="117" name="Google Shape;117;p18"/>
          <p:cNvPicPr preferRelativeResize="0"/>
          <p:nvPr/>
        </p:nvPicPr>
        <p:blipFill rotWithShape="1">
          <a:blip r:embed="rId4">
            <a:alphaModFix/>
          </a:blip>
          <a:srcRect b="27979" l="0" r="0" t="0"/>
          <a:stretch/>
        </p:blipFill>
        <p:spPr>
          <a:xfrm>
            <a:off x="403675" y="473300"/>
            <a:ext cx="6462749" cy="3088299"/>
          </a:xfrm>
          <a:prstGeom prst="rect">
            <a:avLst/>
          </a:prstGeom>
          <a:noFill/>
          <a:ln cap="flat" cmpd="sng" w="9525">
            <a:solidFill>
              <a:srgbClr val="000000"/>
            </a:solidFill>
            <a:prstDash val="solid"/>
            <a:round/>
            <a:headEnd len="sm" w="sm" type="none"/>
            <a:tailEnd len="sm" w="sm" type="none"/>
          </a:ln>
        </p:spPr>
      </p:pic>
      <p:sp>
        <p:nvSpPr>
          <p:cNvPr id="118" name="Google Shape;118;p1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19" name="Google Shape;119;p18"/>
          <p:cNvPicPr preferRelativeResize="0"/>
          <p:nvPr/>
        </p:nvPicPr>
        <p:blipFill>
          <a:blip r:embed="rId5">
            <a:alphaModFix/>
          </a:blip>
          <a:stretch>
            <a:fillRect/>
          </a:stretch>
        </p:blipFill>
        <p:spPr>
          <a:xfrm>
            <a:off x="3934825" y="1805500"/>
            <a:ext cx="4966625" cy="2394269"/>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Static Analysis (Dakota)</a:t>
            </a:r>
            <a:endParaRPr/>
          </a:p>
        </p:txBody>
      </p:sp>
      <p:sp>
        <p:nvSpPr>
          <p:cNvPr id="125" name="Google Shape;125;p19"/>
          <p:cNvSpPr txBox="1"/>
          <p:nvPr>
            <p:ph idx="1" type="body"/>
          </p:nvPr>
        </p:nvSpPr>
        <p:spPr>
          <a:xfrm>
            <a:off x="729450" y="2078875"/>
            <a:ext cx="3842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52"/>
              <a:buNone/>
            </a:pPr>
            <a:r>
              <a:rPr lang="en" sz="1607"/>
              <a:t>For static analysis, we used SonarQube with its SonarScanner.</a:t>
            </a:r>
            <a:endParaRPr sz="1607"/>
          </a:p>
          <a:p>
            <a:pPr indent="0" lvl="0" marL="0" rtl="0" algn="l">
              <a:spcBef>
                <a:spcPts val="1200"/>
              </a:spcBef>
              <a:spcAft>
                <a:spcPts val="0"/>
              </a:spcAft>
              <a:buSzPts val="852"/>
              <a:buNone/>
            </a:pPr>
            <a:r>
              <a:rPr lang="en" sz="1607"/>
              <a:t>SonarQube was a software we found that works well with Unity, and it also have a nice graphical website.</a:t>
            </a:r>
            <a:endParaRPr sz="1607"/>
          </a:p>
          <a:p>
            <a:pPr indent="0" lvl="0" marL="0" rtl="0" algn="l">
              <a:spcBef>
                <a:spcPts val="1200"/>
              </a:spcBef>
              <a:spcAft>
                <a:spcPts val="1200"/>
              </a:spcAft>
              <a:buSzPts val="852"/>
              <a:buNone/>
            </a:pPr>
            <a:r>
              <a:rPr lang="en" sz="1607"/>
              <a:t>We’re using the community (free) version, and are hosting it on our own machine.</a:t>
            </a:r>
            <a:endParaRPr sz="1607"/>
          </a:p>
        </p:txBody>
      </p:sp>
      <p:pic>
        <p:nvPicPr>
          <p:cNvPr id="126" name="Google Shape;126;p19"/>
          <p:cNvPicPr preferRelativeResize="0"/>
          <p:nvPr/>
        </p:nvPicPr>
        <p:blipFill rotWithShape="1">
          <a:blip r:embed="rId3">
            <a:alphaModFix/>
          </a:blip>
          <a:srcRect b="0" l="0" r="31205" t="0"/>
          <a:stretch/>
        </p:blipFill>
        <p:spPr>
          <a:xfrm>
            <a:off x="4864700" y="1379200"/>
            <a:ext cx="4069550" cy="3185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0"/>
          <p:cNvPicPr preferRelativeResize="0"/>
          <p:nvPr/>
        </p:nvPicPr>
        <p:blipFill rotWithShape="1">
          <a:blip r:embed="rId3">
            <a:alphaModFix/>
          </a:blip>
          <a:srcRect b="0" l="4351" r="5371" t="8130"/>
          <a:stretch/>
        </p:blipFill>
        <p:spPr>
          <a:xfrm>
            <a:off x="453275" y="572338"/>
            <a:ext cx="6665723" cy="3998824"/>
          </a:xfrm>
          <a:prstGeom prst="rect">
            <a:avLst/>
          </a:prstGeom>
          <a:noFill/>
          <a:ln cap="flat" cmpd="sng" w="9525">
            <a:solidFill>
              <a:srgbClr val="000000"/>
            </a:solidFill>
            <a:prstDash val="solid"/>
            <a:round/>
            <a:headEnd len="sm" w="sm" type="none"/>
            <a:tailEnd len="sm" w="sm" type="none"/>
          </a:ln>
        </p:spPr>
      </p:pic>
      <p:pic>
        <p:nvPicPr>
          <p:cNvPr id="132" name="Google Shape;132;p20"/>
          <p:cNvPicPr preferRelativeResize="0"/>
          <p:nvPr/>
        </p:nvPicPr>
        <p:blipFill rotWithShape="1">
          <a:blip r:embed="rId4">
            <a:alphaModFix/>
          </a:blip>
          <a:srcRect b="10514" l="5185" r="52723" t="22258"/>
          <a:stretch/>
        </p:blipFill>
        <p:spPr>
          <a:xfrm>
            <a:off x="4930725" y="1019550"/>
            <a:ext cx="3672601" cy="3457874"/>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Unit Testing (Dakota)</a:t>
            </a:r>
            <a:endParaRPr/>
          </a:p>
        </p:txBody>
      </p:sp>
      <p:sp>
        <p:nvSpPr>
          <p:cNvPr id="138" name="Google Shape;138;p21"/>
          <p:cNvSpPr txBox="1"/>
          <p:nvPr>
            <p:ph idx="1" type="body"/>
          </p:nvPr>
        </p:nvSpPr>
        <p:spPr>
          <a:xfrm>
            <a:off x="729450" y="2078875"/>
            <a:ext cx="40599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For unit testing, we used Unity built-in unit testing system.</a:t>
            </a:r>
            <a:endParaRPr sz="1600"/>
          </a:p>
          <a:p>
            <a:pPr indent="0" lvl="0" marL="0" rtl="0" algn="l">
              <a:spcBef>
                <a:spcPts val="1200"/>
              </a:spcBef>
              <a:spcAft>
                <a:spcPts val="0"/>
              </a:spcAft>
              <a:buNone/>
            </a:pPr>
            <a:r>
              <a:rPr lang="en" sz="1600"/>
              <a:t>Although it wasn’t intuitive nor was easy to setup, it was able to function for unit testing.</a:t>
            </a:r>
            <a:endParaRPr sz="1600"/>
          </a:p>
          <a:p>
            <a:pPr indent="0" lvl="0" marL="0" rtl="0" algn="l">
              <a:spcBef>
                <a:spcPts val="1200"/>
              </a:spcBef>
              <a:spcAft>
                <a:spcPts val="1200"/>
              </a:spcAft>
              <a:buNone/>
            </a:pPr>
            <a:r>
              <a:rPr lang="en" sz="1600"/>
              <a:t>In the future, we may switch to another unit testing software.</a:t>
            </a:r>
            <a:endParaRPr sz="1600"/>
          </a:p>
        </p:txBody>
      </p:sp>
      <p:pic>
        <p:nvPicPr>
          <p:cNvPr id="139" name="Google Shape;139;p21"/>
          <p:cNvPicPr preferRelativeResize="0"/>
          <p:nvPr/>
        </p:nvPicPr>
        <p:blipFill rotWithShape="1">
          <a:blip r:embed="rId3">
            <a:alphaModFix/>
          </a:blip>
          <a:srcRect b="29017" l="66203" r="0" t="8282"/>
          <a:stretch/>
        </p:blipFill>
        <p:spPr>
          <a:xfrm>
            <a:off x="5051000" y="777075"/>
            <a:ext cx="3466776" cy="37917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